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5" r:id="rId16"/>
    <p:sldId id="274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17.11.2016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17.11.2016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17.11.2016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17.11.2016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17.11.2016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17.11.2016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17.11.2016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17.11.2016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17.11.2016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17.11.2016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17.11.2016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45184-80ED-4EEE-94E2-90517B34E3EE}" type="datetimeFigureOut">
              <a:rPr lang="sl-SI" smtClean="0"/>
              <a:pPr/>
              <a:t>17.11.2016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IMG_0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39552" y="836712"/>
            <a:ext cx="7772400" cy="2880320"/>
          </a:xfrm>
        </p:spPr>
        <p:txBody>
          <a:bodyPr>
            <a:normAutofit/>
          </a:bodyPr>
          <a:lstStyle/>
          <a:p>
            <a:r>
              <a:rPr lang="sl-SI" dirty="0" smtClean="0"/>
              <a:t>Izbrane vrste ptic gnezdilk ob reki Muri</a:t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sz="3200" dirty="0" smtClean="0"/>
              <a:t>Nataša Bavec</a:t>
            </a:r>
            <a:endParaRPr lang="sl-SI" sz="32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0" y="5805264"/>
            <a:ext cx="6400800" cy="1052736"/>
          </a:xfrm>
        </p:spPr>
        <p:txBody>
          <a:bodyPr>
            <a:normAutofit/>
          </a:bodyPr>
          <a:lstStyle/>
          <a:p>
            <a:pPr algn="l"/>
            <a:r>
              <a:rPr lang="sl-SI" sz="2400" dirty="0" smtClean="0">
                <a:solidFill>
                  <a:schemeClr val="tx1"/>
                </a:solidFill>
              </a:rPr>
              <a:t>  Knjižnica Murska Sobota </a:t>
            </a:r>
          </a:p>
          <a:p>
            <a:pPr algn="l"/>
            <a:r>
              <a:rPr lang="sl-SI" sz="2400" dirty="0" smtClean="0">
                <a:solidFill>
                  <a:schemeClr val="tx1"/>
                </a:solidFill>
              </a:rPr>
              <a:t>  17. november 2016</a:t>
            </a:r>
            <a:endParaRPr lang="sl-SI" sz="2400" dirty="0">
              <a:solidFill>
                <a:schemeClr val="tx1"/>
              </a:solidFill>
            </a:endParaRPr>
          </a:p>
        </p:txBody>
      </p:sp>
      <p:pic>
        <p:nvPicPr>
          <p:cNvPr id="5" name="Slika 4" descr="DOPPS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43617" y="5753472"/>
            <a:ext cx="800383" cy="1104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DSC_05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1268760"/>
            <a:ext cx="3673233" cy="2458941"/>
          </a:xfrm>
          <a:prstGeom prst="rect">
            <a:avLst/>
          </a:prstGeom>
        </p:spPr>
      </p:pic>
      <p:sp>
        <p:nvSpPr>
          <p:cNvPr id="5" name="Naslov 1"/>
          <p:cNvSpPr txBox="1">
            <a:spLocks/>
          </p:cNvSpPr>
          <p:nvPr/>
        </p:nvSpPr>
        <p:spPr>
          <a:xfrm>
            <a:off x="467544" y="332656"/>
            <a:ext cx="8219256" cy="10849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Stene in prodišča </a:t>
            </a:r>
            <a:endParaRPr kumimoji="0" lang="sl-SI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6" name="Ograda vsebine 2"/>
          <p:cNvSpPr txBox="1">
            <a:spLocks/>
          </p:cNvSpPr>
          <p:nvPr/>
        </p:nvSpPr>
        <p:spPr>
          <a:xfrm>
            <a:off x="683568" y="1412776"/>
            <a:ext cx="7560840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l-SI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Stene: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l-SI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	</a:t>
            </a:r>
            <a:r>
              <a:rPr kumimoji="0" lang="sl-SI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- zgornji del: 25 (12)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l-SI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	- spodnji del: 37 (20)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l-SI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l-SI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Prodišča: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l-SI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zgornji del: 27 (6; 9)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l-SI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spodnji del: 35 (23; 22)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l-SI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l-SI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" name="Slika 6" descr="DSC012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3807042"/>
            <a:ext cx="4067944" cy="3050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grada vsebine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r>
              <a:rPr lang="sl-SI" sz="2800" dirty="0" smtClean="0">
                <a:cs typeface="Times New Roman" pitchFamily="18" charset="0"/>
              </a:rPr>
              <a:t>Številčnost in gnezditvena gostota </a:t>
            </a:r>
            <a:r>
              <a:rPr lang="sl-SI" sz="2800" u="sng" dirty="0" smtClean="0">
                <a:cs typeface="Times New Roman" pitchFamily="18" charset="0"/>
              </a:rPr>
              <a:t>vodomca</a:t>
            </a:r>
            <a:endParaRPr lang="sl-SI" sz="2800" u="sng" dirty="0">
              <a:cs typeface="Times New Roman" pitchFamily="18" charset="0"/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467544" y="2204864"/>
          <a:ext cx="8280921" cy="4176463"/>
        </p:xfrm>
        <a:graphic>
          <a:graphicData uri="http://schemas.openxmlformats.org/drawingml/2006/table">
            <a:tbl>
              <a:tblPr/>
              <a:tblGrid>
                <a:gridCol w="1622612"/>
                <a:gridCol w="951187"/>
                <a:gridCol w="951187"/>
                <a:gridCol w="951187"/>
                <a:gridCol w="907358"/>
                <a:gridCol w="995016"/>
                <a:gridCol w="951187"/>
                <a:gridCol w="951187"/>
              </a:tblGrid>
              <a:tr h="9629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l-SI" sz="11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l-SI" sz="1100">
                        <a:latin typeface="Calibri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Število </a:t>
                      </a:r>
                      <a:r>
                        <a:rPr lang="sl-SI" sz="10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osebkov</a:t>
                      </a:r>
                      <a:endParaRPr lang="sl-SI" sz="11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Velikost populacije (gnezdeči pari)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Gostota (št. parov/km toka)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6652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Odsek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Leto popisa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1. popis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2. popis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min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max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min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max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5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Ceršak–Gibina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2014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3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/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3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3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0,05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0,05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658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Gibina–Dekanovec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l-SI" sz="1100">
                        <a:latin typeface="Calibri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7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5</a:t>
                      </a:r>
                      <a:endParaRPr lang="sl-SI" sz="11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4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5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0,12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0,15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8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Skupaj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l-SI" sz="1100">
                        <a:latin typeface="Calibri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10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5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7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8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0,08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0,09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8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l-SI" sz="1100">
                        <a:latin typeface="Calibri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l-SI" sz="1100">
                        <a:latin typeface="Calibri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l-SI" sz="1100">
                        <a:latin typeface="Calibri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l-SI" sz="1100">
                        <a:latin typeface="Calibri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l-SI" sz="1100">
                        <a:latin typeface="Calibri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l-SI" sz="1100">
                        <a:latin typeface="Calibri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l-SI" sz="1100">
                        <a:latin typeface="Calibri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l-SI" sz="1100">
                        <a:latin typeface="Calibri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15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Ceršak–Gibina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2015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10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4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3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7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0,05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0,12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8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Gibina–Dekanovec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l-SI" sz="1100">
                        <a:latin typeface="Calibri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10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10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6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8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0,18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0,24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15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Skupaj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20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14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9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15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0,1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0,16</a:t>
                      </a:r>
                      <a:endParaRPr lang="sl-SI" sz="11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grada vsebine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r>
              <a:rPr lang="sl-SI" sz="2800" dirty="0" smtClean="0">
                <a:cs typeface="Times New Roman" pitchFamily="18" charset="0"/>
              </a:rPr>
              <a:t>Številčnost in gnezditvena gostota </a:t>
            </a:r>
            <a:r>
              <a:rPr lang="sl-SI" sz="2800" u="sng" dirty="0" smtClean="0">
                <a:cs typeface="Times New Roman" pitchFamily="18" charset="0"/>
              </a:rPr>
              <a:t>malega martinca</a:t>
            </a:r>
          </a:p>
          <a:p>
            <a:endParaRPr lang="sl-SI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395537" y="2132858"/>
          <a:ext cx="8280921" cy="4104455"/>
        </p:xfrm>
        <a:graphic>
          <a:graphicData uri="http://schemas.openxmlformats.org/drawingml/2006/table">
            <a:tbl>
              <a:tblPr/>
              <a:tblGrid>
                <a:gridCol w="1622613"/>
                <a:gridCol w="951187"/>
                <a:gridCol w="951187"/>
                <a:gridCol w="951187"/>
                <a:gridCol w="907357"/>
                <a:gridCol w="995016"/>
                <a:gridCol w="951187"/>
                <a:gridCol w="951187"/>
              </a:tblGrid>
              <a:tr h="9463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l-SI" sz="11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l-SI" sz="11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Število </a:t>
                      </a:r>
                      <a:r>
                        <a:rPr lang="sl-SI" sz="10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osebkov</a:t>
                      </a:r>
                      <a:endParaRPr lang="sl-SI" sz="11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Velikost populacije (gnezdeči pari)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Gostota (št. parov/km toka)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6537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Odsek</a:t>
                      </a:r>
                      <a:endParaRPr lang="sl-SI" sz="11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Leto popisa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1. popis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2. popis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min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max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min</a:t>
                      </a:r>
                      <a:endParaRPr lang="sl-SI" sz="11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max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3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Ceršak–Gibina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2014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26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/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15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21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0,25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0,35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595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Gibina–Dekanovec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l-SI" sz="1100">
                        <a:latin typeface="Calibri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19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31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18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21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0,55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0,64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95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Skupaj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l-SI" sz="1100">
                        <a:latin typeface="Calibri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45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31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33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42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0,36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0,45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95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l-SI" sz="1100">
                        <a:latin typeface="Calibri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l-SI" sz="1100">
                        <a:latin typeface="Calibri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l-SI" sz="1100">
                        <a:latin typeface="Calibri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l-SI" sz="1100">
                        <a:latin typeface="Calibri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l-SI" sz="1100">
                        <a:latin typeface="Calibri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l-SI" sz="1100">
                        <a:latin typeface="Calibri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l-SI" sz="1100">
                        <a:latin typeface="Calibri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l-SI" sz="1100">
                        <a:latin typeface="Calibri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3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Ceršak–Gibina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2015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11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17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15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15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0,25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0,25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95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Gibina–Dekanovec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l-SI" sz="1100">
                        <a:latin typeface="Calibri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43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20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13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30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0,4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0,91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3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Skupaj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54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37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28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45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0,3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0,48</a:t>
                      </a:r>
                      <a:endParaRPr lang="sl-SI" sz="11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grada vsebine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r>
              <a:rPr lang="sl-SI" sz="2800" dirty="0" smtClean="0">
                <a:cs typeface="Times New Roman" pitchFamily="18" charset="0"/>
              </a:rPr>
              <a:t>Številčnost in gnezditvena gostota </a:t>
            </a:r>
            <a:r>
              <a:rPr lang="sl-SI" sz="2800" u="sng" dirty="0" smtClean="0">
                <a:cs typeface="Times New Roman" pitchFamily="18" charset="0"/>
              </a:rPr>
              <a:t>malega deževnika</a:t>
            </a:r>
          </a:p>
          <a:p>
            <a:endParaRPr lang="sl-SI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323530" y="2204864"/>
          <a:ext cx="8424935" cy="3960439"/>
        </p:xfrm>
        <a:graphic>
          <a:graphicData uri="http://schemas.openxmlformats.org/drawingml/2006/table">
            <a:tbl>
              <a:tblPr/>
              <a:tblGrid>
                <a:gridCol w="1650832"/>
                <a:gridCol w="967729"/>
                <a:gridCol w="967729"/>
                <a:gridCol w="967729"/>
                <a:gridCol w="923137"/>
                <a:gridCol w="1012321"/>
                <a:gridCol w="967729"/>
                <a:gridCol w="967729"/>
              </a:tblGrid>
              <a:tr h="913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l-SI" sz="11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l-SI" sz="1100">
                        <a:latin typeface="Calibri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Število </a:t>
                      </a:r>
                      <a:r>
                        <a:rPr lang="sl-SI" sz="10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osebkov</a:t>
                      </a:r>
                      <a:endParaRPr lang="sl-SI" sz="11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Velikost populacije (gnezdeči pari)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Gostota (št. parov/km toka)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630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Odsek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Leto popisa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1. popis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2. popis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min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max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min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max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Ceršak–Gibina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2014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0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/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0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0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0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0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46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Gibina–Dekanovec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l-SI" sz="1100">
                        <a:latin typeface="Calibri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40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38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21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22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0,64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0,67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6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Skupaj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l-SI" sz="1100">
                        <a:latin typeface="Calibri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40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38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21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22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0,23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0,24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6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l-SI" sz="11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l-SI" sz="1100">
                        <a:latin typeface="Calibri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l-SI" sz="1100">
                        <a:latin typeface="Calibri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l-SI" sz="1100">
                        <a:latin typeface="Calibri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l-SI" sz="1100">
                        <a:latin typeface="Calibri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l-SI" sz="1100">
                        <a:latin typeface="Calibri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l-SI" sz="1100">
                        <a:latin typeface="Calibri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l-SI" sz="1100">
                        <a:latin typeface="Calibri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2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Ceršak–Gibina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2015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4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5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3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4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0,05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0,07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6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Gibina–Dekanovec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l-SI" sz="1100">
                        <a:latin typeface="Calibri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20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40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23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27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0,7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0,82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2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Skupaj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24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45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26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31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0,28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0,33</a:t>
                      </a:r>
                      <a:endParaRPr lang="sl-SI" sz="11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grada vsebin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sl-SI" u="sng" dirty="0" smtClean="0">
                <a:latin typeface="Calibri" pitchFamily="34" charset="0"/>
                <a:cs typeface="Times New Roman" pitchFamily="18" charset="0"/>
              </a:rPr>
              <a:t>Vpliv prisotnosti prodišč in peščenih sten</a:t>
            </a:r>
          </a:p>
          <a:p>
            <a:pPr>
              <a:buNone/>
            </a:pPr>
            <a:endParaRPr lang="sl-SI" dirty="0" smtClean="0">
              <a:latin typeface="Calibri" pitchFamily="34" charset="0"/>
              <a:cs typeface="Times New Roman" pitchFamily="18" charset="0"/>
            </a:endParaRPr>
          </a:p>
          <a:p>
            <a:pPr>
              <a:buNone/>
            </a:pPr>
            <a:r>
              <a:rPr lang="sl-SI" dirty="0" smtClean="0">
                <a:latin typeface="Calibri" pitchFamily="34" charset="0"/>
                <a:cs typeface="Times New Roman" pitchFamily="18" charset="0"/>
              </a:rPr>
              <a:t> - </a:t>
            </a:r>
            <a:r>
              <a:rPr lang="sl-SI" sz="2800" dirty="0" smtClean="0">
                <a:latin typeface="Calibri" pitchFamily="34" charset="0"/>
                <a:cs typeface="Times New Roman" pitchFamily="18" charset="0"/>
              </a:rPr>
              <a:t>Gnezditvena gostota malega deževnika višja v spodnjem delu</a:t>
            </a:r>
          </a:p>
          <a:p>
            <a:pPr>
              <a:buFontTx/>
              <a:buChar char="-"/>
            </a:pPr>
            <a:r>
              <a:rPr lang="sl-SI" sz="2800" dirty="0" smtClean="0">
                <a:latin typeface="Calibri" pitchFamily="34" charset="0"/>
                <a:cs typeface="Times New Roman" pitchFamily="18" charset="0"/>
              </a:rPr>
              <a:t>Gnezditvena </a:t>
            </a:r>
            <a:r>
              <a:rPr lang="sl-SI" sz="2800" dirty="0" smtClean="0">
                <a:latin typeface="Calibri" pitchFamily="34" charset="0"/>
                <a:cs typeface="Times New Roman" pitchFamily="18" charset="0"/>
              </a:rPr>
              <a:t>gostota malega martinca višja v spodnjem </a:t>
            </a:r>
            <a:r>
              <a:rPr lang="sl-SI" sz="2800" dirty="0" smtClean="0">
                <a:latin typeface="Calibri" pitchFamily="34" charset="0"/>
                <a:cs typeface="Times New Roman" pitchFamily="18" charset="0"/>
              </a:rPr>
              <a:t>delu</a:t>
            </a:r>
            <a:endParaRPr lang="sl-SI" sz="2800" dirty="0" smtClean="0">
              <a:latin typeface="Calibri" pitchFamily="34" charset="0"/>
              <a:cs typeface="Times New Roman" pitchFamily="18" charset="0"/>
            </a:endParaRPr>
          </a:p>
          <a:p>
            <a:pPr>
              <a:buNone/>
            </a:pPr>
            <a:r>
              <a:rPr lang="sl-SI" sz="2800" dirty="0" smtClean="0">
                <a:latin typeface="Calibri" pitchFamily="34" charset="0"/>
                <a:cs typeface="Times New Roman" pitchFamily="18" charset="0"/>
              </a:rPr>
              <a:t>- </a:t>
            </a:r>
            <a:r>
              <a:rPr lang="sl-SI" sz="2800" dirty="0" smtClean="0">
                <a:latin typeface="Calibri" pitchFamily="34" charset="0"/>
                <a:cs typeface="Times New Roman" pitchFamily="18" charset="0"/>
              </a:rPr>
              <a:t>Gnezditvena </a:t>
            </a:r>
            <a:r>
              <a:rPr lang="sl-SI" sz="2800" dirty="0" smtClean="0">
                <a:latin typeface="Calibri" pitchFamily="34" charset="0"/>
                <a:cs typeface="Times New Roman" pitchFamily="18" charset="0"/>
              </a:rPr>
              <a:t>gostota vodomca višja v spodnjem </a:t>
            </a:r>
            <a:r>
              <a:rPr lang="sl-SI" sz="2800" dirty="0" smtClean="0">
                <a:latin typeface="Calibri" pitchFamily="34" charset="0"/>
                <a:cs typeface="Times New Roman" pitchFamily="18" charset="0"/>
              </a:rPr>
              <a:t>delu</a:t>
            </a:r>
            <a:endParaRPr lang="sl-SI" sz="2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r>
              <a:rPr lang="sl-SI" u="sng" dirty="0" smtClean="0">
                <a:latin typeface="Calibri" pitchFamily="34" charset="0"/>
                <a:cs typeface="Times New Roman" pitchFamily="18" charset="0"/>
              </a:rPr>
              <a:t>Dejavniki, ki vplivajo na ciljne gnezdilke rečne struge</a:t>
            </a:r>
          </a:p>
          <a:p>
            <a:endParaRPr lang="sl-SI" dirty="0" smtClean="0">
              <a:latin typeface="Calibri" pitchFamily="34" charset="0"/>
              <a:cs typeface="Times New Roman" pitchFamily="18" charset="0"/>
            </a:endParaRPr>
          </a:p>
          <a:p>
            <a:pPr>
              <a:buNone/>
            </a:pPr>
            <a:r>
              <a:rPr lang="sl-SI" dirty="0" smtClean="0">
                <a:latin typeface="Calibri" pitchFamily="34" charset="0"/>
                <a:cs typeface="Times New Roman" pitchFamily="18" charset="0"/>
              </a:rPr>
              <a:t> - Hidrološke razmere</a:t>
            </a:r>
          </a:p>
          <a:p>
            <a:pPr>
              <a:buNone/>
            </a:pPr>
            <a:r>
              <a:rPr lang="sl-SI" dirty="0" smtClean="0">
                <a:latin typeface="Calibri" pitchFamily="34" charset="0"/>
                <a:cs typeface="Times New Roman" pitchFamily="18" charset="0"/>
              </a:rPr>
              <a:t> - Rečne strukture</a:t>
            </a:r>
          </a:p>
          <a:p>
            <a:pPr>
              <a:buNone/>
            </a:pPr>
            <a:r>
              <a:rPr lang="sl-SI" dirty="0" smtClean="0">
                <a:latin typeface="Calibri" pitchFamily="34" charset="0"/>
                <a:cs typeface="Times New Roman" pitchFamily="18" charset="0"/>
              </a:rPr>
              <a:t> - Antropogeni dejavniki</a:t>
            </a:r>
          </a:p>
          <a:p>
            <a:pPr>
              <a:buNone/>
            </a:pPr>
            <a:r>
              <a:rPr lang="sl-SI" dirty="0" smtClean="0">
                <a:latin typeface="Calibri" pitchFamily="34" charset="0"/>
                <a:cs typeface="Times New Roman" pitchFamily="18" charset="0"/>
              </a:rPr>
              <a:t> - Biotski dejavniki</a:t>
            </a:r>
            <a:endParaRPr lang="sl-SI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Primerjava z Dravo in Savo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pPr>
              <a:buNone/>
            </a:pPr>
            <a:r>
              <a:rPr lang="sl-SI" sz="2800" dirty="0" smtClean="0">
                <a:latin typeface="Calibri" pitchFamily="34" charset="0"/>
                <a:cs typeface="Times New Roman" pitchFamily="18" charset="0"/>
              </a:rPr>
              <a:t> - Vodomec: Sava (0,4), Drava (0,3-0,4) </a:t>
            </a:r>
            <a:endParaRPr lang="sl-SI" sz="2800" dirty="0">
              <a:latin typeface="Calibri" pitchFamily="34" charset="0"/>
              <a:cs typeface="Times New Roman" pitchFamily="18" charset="0"/>
            </a:endParaRPr>
          </a:p>
          <a:p>
            <a:pPr>
              <a:buNone/>
            </a:pPr>
            <a:endParaRPr lang="sl-SI" sz="2800" dirty="0">
              <a:latin typeface="Calibri" pitchFamily="34" charset="0"/>
              <a:cs typeface="Times New Roman" pitchFamily="18" charset="0"/>
            </a:endParaRPr>
          </a:p>
          <a:p>
            <a:pPr>
              <a:buNone/>
            </a:pPr>
            <a:r>
              <a:rPr lang="sl-SI" sz="2800" dirty="0" smtClean="0">
                <a:latin typeface="Calibri" pitchFamily="34" charset="0"/>
                <a:cs typeface="Times New Roman" pitchFamily="18" charset="0"/>
              </a:rPr>
              <a:t>- Mali martinec: Sava (0,4), Drava (1,1)</a:t>
            </a:r>
          </a:p>
          <a:p>
            <a:pPr>
              <a:buNone/>
            </a:pPr>
            <a:endParaRPr lang="sl-SI" sz="2800" dirty="0" smtClean="0">
              <a:latin typeface="Calibri" pitchFamily="34" charset="0"/>
              <a:cs typeface="Times New Roman" pitchFamily="18" charset="0"/>
            </a:endParaRPr>
          </a:p>
          <a:p>
            <a:pPr>
              <a:buNone/>
            </a:pPr>
            <a:r>
              <a:rPr lang="sl-SI" sz="2800" dirty="0" smtClean="0">
                <a:latin typeface="Calibri" pitchFamily="34" charset="0"/>
                <a:cs typeface="Times New Roman" pitchFamily="18" charset="0"/>
              </a:rPr>
              <a:t> - Mali deževnik: Sava (1,0), Drava (1,3-1,6)</a:t>
            </a:r>
          </a:p>
          <a:p>
            <a:pPr>
              <a:buNone/>
            </a:pPr>
            <a:endParaRPr lang="sl-SI" dirty="0" smtClean="0">
              <a:latin typeface="Calibri" pitchFamily="34" charset="0"/>
              <a:cs typeface="Times New Roman" pitchFamily="18" charset="0"/>
            </a:endParaRPr>
          </a:p>
          <a:p>
            <a:endParaRPr lang="sl-SI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Vrste Natura2000 Mura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u="sng" dirty="0" smtClean="0"/>
              <a:t>Veliki žagar</a:t>
            </a:r>
            <a:r>
              <a:rPr lang="sl-SI" dirty="0" smtClean="0"/>
              <a:t>, prepelica, čapljica, </a:t>
            </a:r>
            <a:r>
              <a:rPr lang="sl-SI" u="sng" dirty="0" smtClean="0"/>
              <a:t>velika bela čaplja</a:t>
            </a:r>
            <a:r>
              <a:rPr lang="sl-SI" dirty="0" smtClean="0"/>
              <a:t>, </a:t>
            </a:r>
            <a:r>
              <a:rPr lang="sl-SI" u="sng" dirty="0" smtClean="0"/>
              <a:t>črna štorklja</a:t>
            </a:r>
            <a:r>
              <a:rPr lang="sl-SI" dirty="0" smtClean="0"/>
              <a:t>, </a:t>
            </a:r>
            <a:r>
              <a:rPr lang="sl-SI" u="sng" dirty="0" smtClean="0"/>
              <a:t>bela štorklja</a:t>
            </a:r>
            <a:r>
              <a:rPr lang="sl-SI" dirty="0" smtClean="0"/>
              <a:t>, </a:t>
            </a:r>
            <a:r>
              <a:rPr lang="sl-SI" u="sng" dirty="0" smtClean="0"/>
              <a:t>belorepec</a:t>
            </a:r>
            <a:r>
              <a:rPr lang="sl-SI" dirty="0" smtClean="0"/>
              <a:t>, </a:t>
            </a:r>
            <a:r>
              <a:rPr lang="sl-SI" u="sng" dirty="0" smtClean="0"/>
              <a:t>sršenar</a:t>
            </a:r>
            <a:r>
              <a:rPr lang="sl-SI" dirty="0" smtClean="0"/>
              <a:t>, mokož, grahasta tukalica, mala tukalica, </a:t>
            </a:r>
            <a:r>
              <a:rPr lang="sl-SI" u="sng" dirty="0" smtClean="0"/>
              <a:t>mali deževnik</a:t>
            </a:r>
            <a:r>
              <a:rPr lang="sl-SI" dirty="0" smtClean="0"/>
              <a:t>, </a:t>
            </a:r>
            <a:r>
              <a:rPr lang="sl-SI" u="sng" dirty="0" smtClean="0"/>
              <a:t>mali martinec</a:t>
            </a:r>
            <a:r>
              <a:rPr lang="sl-SI" dirty="0" smtClean="0"/>
              <a:t>, </a:t>
            </a:r>
            <a:r>
              <a:rPr lang="sl-SI" u="sng" dirty="0" smtClean="0"/>
              <a:t>vodomec</a:t>
            </a:r>
            <a:r>
              <a:rPr lang="sl-SI" dirty="0" smtClean="0"/>
              <a:t>, </a:t>
            </a:r>
            <a:r>
              <a:rPr lang="sl-SI" u="sng" dirty="0" smtClean="0"/>
              <a:t>čebelar</a:t>
            </a:r>
            <a:r>
              <a:rPr lang="sl-SI" dirty="0" smtClean="0"/>
              <a:t>, </a:t>
            </a:r>
            <a:r>
              <a:rPr lang="sl-SI" u="sng" dirty="0" smtClean="0"/>
              <a:t>črna žolna</a:t>
            </a:r>
            <a:r>
              <a:rPr lang="sl-SI" dirty="0" smtClean="0"/>
              <a:t>, </a:t>
            </a:r>
            <a:r>
              <a:rPr lang="sl-SI" u="sng" dirty="0" smtClean="0"/>
              <a:t>pivka</a:t>
            </a:r>
            <a:r>
              <a:rPr lang="sl-SI" dirty="0" smtClean="0"/>
              <a:t>, </a:t>
            </a:r>
            <a:r>
              <a:rPr lang="sl-SI" u="sng" dirty="0" smtClean="0"/>
              <a:t>vijeglavka</a:t>
            </a:r>
            <a:r>
              <a:rPr lang="sl-SI" dirty="0" smtClean="0"/>
              <a:t>, </a:t>
            </a:r>
            <a:r>
              <a:rPr lang="sl-SI" u="sng" dirty="0" smtClean="0"/>
              <a:t>srednji detel</a:t>
            </a:r>
            <a:r>
              <a:rPr lang="sl-SI" dirty="0" smtClean="0"/>
              <a:t>, </a:t>
            </a:r>
            <a:r>
              <a:rPr lang="sl-SI" u="sng" dirty="0" smtClean="0"/>
              <a:t>breguljka</a:t>
            </a:r>
            <a:r>
              <a:rPr lang="sl-SI" dirty="0" smtClean="0"/>
              <a:t>, pogorelček, pisana penica, bičja trstnica, </a:t>
            </a:r>
            <a:r>
              <a:rPr lang="sl-SI" u="sng" dirty="0" smtClean="0"/>
              <a:t>kobiličar</a:t>
            </a:r>
            <a:r>
              <a:rPr lang="sl-SI" dirty="0" smtClean="0"/>
              <a:t>, </a:t>
            </a:r>
            <a:r>
              <a:rPr lang="sl-SI" u="sng" dirty="0" smtClean="0"/>
              <a:t>trstni cvrčalec</a:t>
            </a:r>
            <a:r>
              <a:rPr lang="sl-SI" dirty="0" smtClean="0"/>
              <a:t>, </a:t>
            </a:r>
            <a:r>
              <a:rPr lang="sl-SI" u="sng" dirty="0" smtClean="0"/>
              <a:t>rakar</a:t>
            </a:r>
            <a:r>
              <a:rPr lang="sl-SI" dirty="0" smtClean="0"/>
              <a:t>, severni kovaček, </a:t>
            </a:r>
            <a:r>
              <a:rPr lang="sl-SI" u="sng" dirty="0" smtClean="0"/>
              <a:t>belovrati muhar</a:t>
            </a:r>
            <a:r>
              <a:rPr lang="sl-SI" dirty="0" smtClean="0"/>
              <a:t>, </a:t>
            </a:r>
            <a:r>
              <a:rPr lang="sl-SI" u="sng" dirty="0" smtClean="0"/>
              <a:t>plašica</a:t>
            </a:r>
            <a:r>
              <a:rPr lang="sl-SI" dirty="0" smtClean="0"/>
              <a:t>, rjavi srakoper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Zanimive vrste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Pikasti, močvirski in zelenonogi martinec</a:t>
            </a:r>
          </a:p>
          <a:p>
            <a:r>
              <a:rPr lang="sl-SI" dirty="0" smtClean="0"/>
              <a:t>Škrjančar, ribji orel, rjavi lunj in skobec</a:t>
            </a:r>
          </a:p>
          <a:p>
            <a:r>
              <a:rPr lang="sl-SI" dirty="0" smtClean="0"/>
              <a:t>Divja grlica, grivar, duplar</a:t>
            </a:r>
          </a:p>
          <a:p>
            <a:r>
              <a:rPr lang="sl-SI" dirty="0" smtClean="0"/>
              <a:t>Sivi muhar, siva pastirica</a:t>
            </a:r>
          </a:p>
          <a:p>
            <a:r>
              <a:rPr lang="sl-SI" dirty="0" smtClean="0"/>
              <a:t>Rečni cvrčalec, močvirska trstnica</a:t>
            </a:r>
          </a:p>
          <a:p>
            <a:r>
              <a:rPr lang="sl-SI" dirty="0" smtClean="0"/>
              <a:t>Kvakač</a:t>
            </a:r>
          </a:p>
          <a:p>
            <a:endParaRPr lang="sl-SI" dirty="0" smtClean="0"/>
          </a:p>
          <a:p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 descr="IMG_03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2411760" y="620688"/>
            <a:ext cx="376474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/>
            </a:r>
            <a:br>
              <a:rPr lang="sl-SI" dirty="0" smtClean="0"/>
            </a:br>
            <a:r>
              <a:rPr lang="sl-SI" sz="4800" dirty="0" err="1" smtClean="0"/>
              <a:t>Viva</a:t>
            </a:r>
            <a:r>
              <a:rPr lang="sl-SI" sz="4800" dirty="0" smtClean="0"/>
              <a:t> la MURA!</a:t>
            </a:r>
            <a:endParaRPr lang="sl-SI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DSC01257.JPG"/>
          <p:cNvPicPr>
            <a:picLocks noChangeAspect="1"/>
          </p:cNvPicPr>
          <p:nvPr/>
        </p:nvPicPr>
        <p:blipFill>
          <a:blip r:embed="rId2" cstate="print">
            <a:lum contrast="-20000"/>
          </a:blip>
          <a:stretch>
            <a:fillRect/>
          </a:stretch>
        </p:blipFill>
        <p:spPr>
          <a:xfrm>
            <a:off x="0" y="0"/>
            <a:ext cx="9139206" cy="686159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800200"/>
          </a:xfrm>
        </p:spPr>
        <p:txBody>
          <a:bodyPr>
            <a:normAutofit/>
          </a:bodyPr>
          <a:lstStyle/>
          <a:p>
            <a:pPr algn="l"/>
            <a:r>
              <a:rPr lang="sl-SI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/>
            </a:r>
            <a:br>
              <a:rPr lang="sl-SI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</a:br>
            <a:r>
              <a:rPr lang="sl-SI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	Reka Mura v Sloveniji</a:t>
            </a:r>
            <a:endParaRPr lang="sl-SI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672408"/>
          </a:xfrm>
        </p:spPr>
        <p:txBody>
          <a:bodyPr>
            <a:normAutofit/>
          </a:bodyPr>
          <a:lstStyle/>
          <a:p>
            <a:pPr>
              <a:buNone/>
            </a:pPr>
            <a:endParaRPr lang="sl-SI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l-SI" dirty="0" smtClean="0">
                <a:solidFill>
                  <a:schemeClr val="bg1"/>
                </a:solidFill>
                <a:cs typeface="Times New Roman" pitchFamily="18" charset="0"/>
              </a:rPr>
              <a:t>Nižinska reka z ohranjeno rečno dinamiko</a:t>
            </a:r>
          </a:p>
          <a:p>
            <a:r>
              <a:rPr lang="sl-SI" dirty="0">
                <a:solidFill>
                  <a:schemeClr val="bg1"/>
                </a:solidFill>
                <a:cs typeface="Times New Roman" pitchFamily="18" charset="0"/>
              </a:rPr>
              <a:t>P</a:t>
            </a:r>
            <a:r>
              <a:rPr lang="sl-SI" dirty="0" smtClean="0">
                <a:solidFill>
                  <a:schemeClr val="bg1"/>
                </a:solidFill>
                <a:cs typeface="Times New Roman" pitchFamily="18" charset="0"/>
              </a:rPr>
              <a:t>rodišča, otočki, erodirani bregovi, rečni rokavi, mrtvice</a:t>
            </a:r>
          </a:p>
          <a:p>
            <a:r>
              <a:rPr lang="sl-SI" dirty="0">
                <a:solidFill>
                  <a:schemeClr val="bg1"/>
                </a:solidFill>
                <a:cs typeface="Times New Roman" pitchFamily="18" charset="0"/>
              </a:rPr>
              <a:t>I</a:t>
            </a:r>
            <a:r>
              <a:rPr lang="sl-SI" dirty="0" smtClean="0">
                <a:solidFill>
                  <a:schemeClr val="bg1"/>
                </a:solidFill>
                <a:cs typeface="Times New Roman" pitchFamily="18" charset="0"/>
              </a:rPr>
              <a:t>ndikatorske vrste – ohranjenost narave</a:t>
            </a:r>
          </a:p>
          <a:p>
            <a:r>
              <a:rPr lang="sl-SI" dirty="0">
                <a:solidFill>
                  <a:schemeClr val="bg1"/>
                </a:solidFill>
                <a:cs typeface="Times New Roman" pitchFamily="18" charset="0"/>
              </a:rPr>
              <a:t>R</a:t>
            </a:r>
            <a:r>
              <a:rPr lang="sl-SI" dirty="0" smtClean="0">
                <a:solidFill>
                  <a:schemeClr val="bg1"/>
                </a:solidFill>
                <a:cs typeface="Times New Roman" pitchFamily="18" charset="0"/>
              </a:rPr>
              <a:t>egulacija</a:t>
            </a:r>
          </a:p>
          <a:p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IMG_0017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84600" y="0"/>
            <a:ext cx="6359400" cy="4495948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4788024" y="4581128"/>
            <a:ext cx="4355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Erodirane peščene stene</a:t>
            </a:r>
            <a:endParaRPr lang="sl-SI" sz="3200" dirty="0"/>
          </a:p>
        </p:txBody>
      </p:sp>
      <p:pic>
        <p:nvPicPr>
          <p:cNvPr id="7" name="Slika 6" descr="P10501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12975"/>
            <a:ext cx="4860033" cy="3645025"/>
          </a:xfrm>
          <a:prstGeom prst="rect">
            <a:avLst/>
          </a:prstGeom>
        </p:spPr>
      </p:pic>
      <p:sp>
        <p:nvSpPr>
          <p:cNvPr id="8" name="PoljeZBesedilom 7"/>
          <p:cNvSpPr txBox="1"/>
          <p:nvPr/>
        </p:nvSpPr>
        <p:spPr>
          <a:xfrm>
            <a:off x="5004048" y="6309320"/>
            <a:ext cx="2369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Foto: Aleksander Koren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DSC_00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5508104" cy="3687243"/>
          </a:xfrm>
          <a:prstGeom prst="rect">
            <a:avLst/>
          </a:prstGeom>
        </p:spPr>
      </p:pic>
      <p:pic>
        <p:nvPicPr>
          <p:cNvPr id="5" name="Slika 4" descr="DSC_00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38424" y="2636912"/>
            <a:ext cx="6305576" cy="4221088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5652120" y="1844824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Prodišča</a:t>
            </a:r>
            <a:endParaRPr lang="sl-SI" sz="3200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323528" y="371703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Foto: Gregor </a:t>
            </a:r>
            <a:r>
              <a:rPr lang="sl-SI" dirty="0" err="1" smtClean="0"/>
              <a:t>Domanjko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 descr="mali dež jaj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6127" y="3317014"/>
            <a:ext cx="5327873" cy="3540986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l-SI" sz="4000" dirty="0" smtClean="0"/>
              <a:t>Mali deževnik </a:t>
            </a:r>
            <a:br>
              <a:rPr lang="sl-SI" sz="4000" dirty="0" smtClean="0"/>
            </a:br>
            <a:r>
              <a:rPr lang="sl-SI" sz="4000" i="1" dirty="0" err="1" smtClean="0"/>
              <a:t>Charadrius</a:t>
            </a:r>
            <a:r>
              <a:rPr lang="sl-SI" sz="4000" i="1" dirty="0" smtClean="0"/>
              <a:t> </a:t>
            </a:r>
            <a:r>
              <a:rPr lang="sl-SI" sz="4000" i="1" dirty="0" err="1" smtClean="0"/>
              <a:t>dubius</a:t>
            </a:r>
            <a:endParaRPr lang="sl-SI" sz="4000" i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r>
              <a:rPr lang="sl-SI" dirty="0" smtClean="0"/>
              <a:t>Gola prodišča</a:t>
            </a:r>
          </a:p>
          <a:p>
            <a:r>
              <a:rPr lang="sl-SI" dirty="0" smtClean="0"/>
              <a:t>Antropogeni habitati – nadomestek</a:t>
            </a:r>
          </a:p>
          <a:p>
            <a:endParaRPr lang="sl-SI" dirty="0"/>
          </a:p>
        </p:txBody>
      </p:sp>
      <p:pic>
        <p:nvPicPr>
          <p:cNvPr id="4" name="Ograda vsebine 3" descr="pascal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84984"/>
            <a:ext cx="6033958" cy="3573016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251520" y="6309320"/>
            <a:ext cx="1886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Foto: Pascal Marič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 descr="mali mart jaj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653136"/>
            <a:ext cx="3075455" cy="220486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Mali martinec</a:t>
            </a:r>
            <a:br>
              <a:rPr lang="sl-SI" dirty="0" smtClean="0"/>
            </a:br>
            <a:r>
              <a:rPr lang="sl-SI" i="1" dirty="0" err="1" smtClean="0"/>
              <a:t>Actitis</a:t>
            </a:r>
            <a:r>
              <a:rPr lang="sl-SI" i="1" dirty="0" smtClean="0"/>
              <a:t> </a:t>
            </a:r>
            <a:r>
              <a:rPr lang="sl-SI" i="1" dirty="0" err="1" smtClean="0"/>
              <a:t>hypoleucos</a:t>
            </a:r>
            <a:endParaRPr lang="sl-SI" dirty="0"/>
          </a:p>
        </p:txBody>
      </p:sp>
      <p:pic>
        <p:nvPicPr>
          <p:cNvPr id="5" name="Ograda vsebine 4" descr="sisko.png"/>
          <p:cNvPicPr>
            <a:picLocks noGr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411760" y="3933056"/>
            <a:ext cx="6732240" cy="2924944"/>
          </a:xfrm>
          <a:prstGeom prst="rect">
            <a:avLst/>
          </a:prstGeom>
        </p:spPr>
      </p:pic>
      <p:sp>
        <p:nvSpPr>
          <p:cNvPr id="8" name="Ograda vsebine 7"/>
          <p:cNvSpPr>
            <a:spLocks noGrp="1"/>
          </p:cNvSpPr>
          <p:nvPr>
            <p:ph sz="half" idx="2"/>
          </p:nvPr>
        </p:nvSpPr>
        <p:spPr>
          <a:xfrm>
            <a:off x="539552" y="2132855"/>
            <a:ext cx="8147248" cy="1944217"/>
          </a:xfrm>
        </p:spPr>
        <p:txBody>
          <a:bodyPr>
            <a:normAutofit/>
          </a:bodyPr>
          <a:lstStyle/>
          <a:p>
            <a:r>
              <a:rPr lang="sl-SI" sz="3200" dirty="0" smtClean="0"/>
              <a:t>Naravni deli rek - prodišča in razgibani bregovi</a:t>
            </a:r>
          </a:p>
          <a:p>
            <a:r>
              <a:rPr lang="sl-SI" sz="3200" dirty="0" smtClean="0"/>
              <a:t>Malo lesne vegetacije</a:t>
            </a:r>
          </a:p>
          <a:p>
            <a:endParaRPr lang="sl-SI" sz="3200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2555776" y="6488668"/>
            <a:ext cx="1657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Foto: Robi Šiško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Vodomec</a:t>
            </a:r>
            <a:br>
              <a:rPr lang="sl-SI" dirty="0" smtClean="0"/>
            </a:br>
            <a:r>
              <a:rPr lang="sl-SI" i="1" dirty="0" err="1" smtClean="0"/>
              <a:t>Alcedo</a:t>
            </a:r>
            <a:r>
              <a:rPr lang="sl-SI" i="1" dirty="0" smtClean="0"/>
              <a:t> </a:t>
            </a:r>
            <a:r>
              <a:rPr lang="sl-SI" i="1" dirty="0" err="1" smtClean="0"/>
              <a:t>atthis</a:t>
            </a:r>
            <a:endParaRPr lang="sl-SI" dirty="0"/>
          </a:p>
        </p:txBody>
      </p:sp>
      <p:pic>
        <p:nvPicPr>
          <p:cNvPr id="4" name="Ograda vsebine 3" descr="vilibald mariccc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448544" y="2204863"/>
            <a:ext cx="3695455" cy="4653137"/>
          </a:xfrm>
          <a:prstGeom prst="rect">
            <a:avLst/>
          </a:prstGeom>
        </p:spPr>
      </p:pic>
      <p:sp>
        <p:nvSpPr>
          <p:cNvPr id="6" name="Ograda vsebine 5"/>
          <p:cNvSpPr>
            <a:spLocks noGrp="1"/>
          </p:cNvSpPr>
          <p:nvPr>
            <p:ph sz="half" idx="2"/>
          </p:nvPr>
        </p:nvSpPr>
        <p:spPr>
          <a:xfrm>
            <a:off x="395536" y="2276872"/>
            <a:ext cx="6120680" cy="3705275"/>
          </a:xfrm>
        </p:spPr>
        <p:txBody>
          <a:bodyPr>
            <a:normAutofit/>
          </a:bodyPr>
          <a:lstStyle/>
          <a:p>
            <a:r>
              <a:rPr lang="sl-SI" sz="3200" dirty="0" smtClean="0"/>
              <a:t>Počasi tekoče, stoječe vode</a:t>
            </a:r>
          </a:p>
          <a:p>
            <a:r>
              <a:rPr lang="sl-SI" sz="3200" dirty="0" smtClean="0"/>
              <a:t>Navpične, previsne stene</a:t>
            </a:r>
          </a:p>
          <a:p>
            <a:r>
              <a:rPr lang="sl-SI" sz="3200" dirty="0" smtClean="0"/>
              <a:t>Antropogena in naravna gnezdišča</a:t>
            </a:r>
          </a:p>
        </p:txBody>
      </p:sp>
      <p:sp>
        <p:nvSpPr>
          <p:cNvPr id="5" name="PoljeZBesedilom 4"/>
          <p:cNvSpPr txBox="1"/>
          <p:nvPr/>
        </p:nvSpPr>
        <p:spPr>
          <a:xfrm>
            <a:off x="5364088" y="6488668"/>
            <a:ext cx="2009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Foto: </a:t>
            </a:r>
            <a:r>
              <a:rPr lang="sl-SI" dirty="0" err="1" smtClean="0"/>
              <a:t>Vilibald</a:t>
            </a:r>
            <a:r>
              <a:rPr lang="sl-SI" dirty="0" smtClean="0"/>
              <a:t> Marič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grada vsebine 3" descr="DSC_04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04664"/>
            <a:ext cx="9144000" cy="6121305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0" y="6093296"/>
            <a:ext cx="2375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Foto: Gregor </a:t>
            </a:r>
            <a:r>
              <a:rPr lang="sl-SI" dirty="0" err="1" smtClean="0"/>
              <a:t>Domanjko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Izvedba popisa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412776"/>
            <a:ext cx="2674640" cy="4713387"/>
          </a:xfrm>
        </p:spPr>
        <p:txBody>
          <a:bodyPr/>
          <a:lstStyle/>
          <a:p>
            <a:endParaRPr lang="sl-SI" dirty="0" smtClean="0">
              <a:cs typeface="Times New Roman" pitchFamily="18" charset="0"/>
            </a:endParaRPr>
          </a:p>
          <a:p>
            <a:endParaRPr lang="sl-SI" dirty="0" smtClean="0"/>
          </a:p>
          <a:p>
            <a:endParaRPr lang="sl-SI" dirty="0"/>
          </a:p>
          <a:p>
            <a:r>
              <a:rPr lang="sl-SI" dirty="0" smtClean="0">
                <a:cs typeface="Times New Roman" pitchFamily="18" charset="0"/>
              </a:rPr>
              <a:t>Gnezditvena sezona</a:t>
            </a:r>
          </a:p>
          <a:p>
            <a:r>
              <a:rPr lang="sl-SI" dirty="0" smtClean="0">
                <a:cs typeface="Times New Roman" pitchFamily="18" charset="0"/>
              </a:rPr>
              <a:t>2x letno</a:t>
            </a:r>
          </a:p>
          <a:p>
            <a:r>
              <a:rPr lang="sl-SI" dirty="0" smtClean="0">
                <a:cs typeface="Times New Roman" pitchFamily="18" charset="0"/>
              </a:rPr>
              <a:t>2 odseka</a:t>
            </a:r>
          </a:p>
          <a:p>
            <a:endParaRPr lang="sl-SI" dirty="0"/>
          </a:p>
        </p:txBody>
      </p:sp>
      <p:pic>
        <p:nvPicPr>
          <p:cNvPr id="4" name="Slika 3" descr="razdelitev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2692080"/>
            <a:ext cx="6084168" cy="4165919"/>
          </a:xfrm>
          <a:prstGeom prst="rect">
            <a:avLst/>
          </a:prstGeom>
        </p:spPr>
      </p:pic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251520" y="1412776"/>
          <a:ext cx="5754876" cy="1278631"/>
        </p:xfrm>
        <a:graphic>
          <a:graphicData uri="http://schemas.openxmlformats.org/drawingml/2006/table">
            <a:tbl>
              <a:tblPr/>
              <a:tblGrid>
                <a:gridCol w="1103300"/>
                <a:gridCol w="1040124"/>
                <a:gridCol w="902700"/>
                <a:gridCol w="902700"/>
                <a:gridCol w="902700"/>
                <a:gridCol w="903352"/>
              </a:tblGrid>
              <a:tr h="2263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sl-SI" sz="11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sl-SI" sz="1100">
                        <a:latin typeface="Calibri" pitchFamily="34" charset="0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Leto popisa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2263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Odsek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Dolžina (km)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2014</a:t>
                      </a:r>
                      <a:endParaRPr lang="sl-SI" sz="11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2015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2263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sl-SI" sz="11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1. popis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2. popis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1. popis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2. popis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63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Ceršak–Gibina</a:t>
                      </a:r>
                      <a:endParaRPr lang="sl-SI" sz="11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60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11.5.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/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11.4.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16.5.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732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Gibina–Dekanovec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33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16.4.</a:t>
                      </a:r>
                      <a:endParaRPr lang="sl-SI" sz="11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3.6.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19.4.</a:t>
                      </a:r>
                      <a:endParaRPr lang="sl-SI" sz="11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6.6.</a:t>
                      </a:r>
                      <a:endParaRPr lang="sl-SI" sz="11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469</TotalTime>
  <Words>600</Words>
  <Application>Microsoft Office PowerPoint</Application>
  <PresentationFormat>Diaprojekcija na zaslonu (4:3)</PresentationFormat>
  <Paragraphs>263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19</vt:i4>
      </vt:variant>
    </vt:vector>
  </HeadingPairs>
  <TitlesOfParts>
    <vt:vector size="20" baseType="lpstr">
      <vt:lpstr>Officeova tema</vt:lpstr>
      <vt:lpstr>Izbrane vrste ptic gnezdilk ob reki Muri  Nataša Bavec</vt:lpstr>
      <vt:lpstr>  Reka Mura v Sloveniji</vt:lpstr>
      <vt:lpstr>Diapozitiv 3</vt:lpstr>
      <vt:lpstr>Diapozitiv 4</vt:lpstr>
      <vt:lpstr>Mali deževnik  Charadrius dubius</vt:lpstr>
      <vt:lpstr>Mali martinec Actitis hypoleucos</vt:lpstr>
      <vt:lpstr>Vodomec Alcedo atthis</vt:lpstr>
      <vt:lpstr>Diapozitiv 8</vt:lpstr>
      <vt:lpstr>Izvedba popisa</vt:lpstr>
      <vt:lpstr>Diapozitiv 10</vt:lpstr>
      <vt:lpstr>Diapozitiv 11</vt:lpstr>
      <vt:lpstr>Diapozitiv 12</vt:lpstr>
      <vt:lpstr>Diapozitiv 13</vt:lpstr>
      <vt:lpstr>Diapozitiv 14</vt:lpstr>
      <vt:lpstr>Diapozitiv 15</vt:lpstr>
      <vt:lpstr>Primerjava z Dravo in Savo</vt:lpstr>
      <vt:lpstr>Vrste Natura2000 Mura</vt:lpstr>
      <vt:lpstr>Zanimive vrste</vt:lpstr>
      <vt:lpstr>Diapozitiv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Izbrane vrste ptic gnezdilk ob reki Muri</dc:title>
  <dc:creator>Nataša</dc:creator>
  <cp:lastModifiedBy>Nataša</cp:lastModifiedBy>
  <cp:revision>32</cp:revision>
  <dcterms:created xsi:type="dcterms:W3CDTF">2016-11-15T14:39:30Z</dcterms:created>
  <dcterms:modified xsi:type="dcterms:W3CDTF">2016-11-17T15:13:43Z</dcterms:modified>
</cp:coreProperties>
</file>